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4" r:id="rId3"/>
    <p:sldMasterId id="2147483678" r:id="rId4"/>
    <p:sldMasterId id="2147483690" r:id="rId5"/>
  </p:sldMasterIdLst>
  <p:notesMasterIdLst>
    <p:notesMasterId r:id="rId26"/>
  </p:notesMasterIdLst>
  <p:sldIdLst>
    <p:sldId id="256" r:id="rId6"/>
    <p:sldId id="473" r:id="rId7"/>
    <p:sldId id="609" r:id="rId8"/>
    <p:sldId id="476" r:id="rId9"/>
    <p:sldId id="608" r:id="rId10"/>
    <p:sldId id="388" r:id="rId11"/>
    <p:sldId id="576" r:id="rId12"/>
    <p:sldId id="482" r:id="rId13"/>
    <p:sldId id="484" r:id="rId14"/>
    <p:sldId id="387" r:id="rId15"/>
    <p:sldId id="443" r:id="rId16"/>
    <p:sldId id="632" r:id="rId17"/>
    <p:sldId id="490" r:id="rId18"/>
    <p:sldId id="551" r:id="rId19"/>
    <p:sldId id="549" r:id="rId20"/>
    <p:sldId id="550" r:id="rId21"/>
    <p:sldId id="516" r:id="rId22"/>
    <p:sldId id="257" r:id="rId23"/>
    <p:sldId id="288" r:id="rId24"/>
    <p:sldId id="287" r:id="rId25"/>
  </p:sldIdLst>
  <p:sldSz cx="9144000" cy="6858000" type="screen4x3"/>
  <p:notesSz cx="6858000" cy="9144000"/>
  <p:embeddedFontLst>
    <p:embeddedFont>
      <p:font typeface="楷体_GB2312" panose="02010600030101010101" pitchFamily="1" charset="-122"/>
      <p:regular r:id="rId30"/>
    </p:embeddedFont>
    <p:embeddedFont>
      <p:font typeface="Calibri" panose="020F0502020204030204" pitchFamily="2" charset="0"/>
      <p:regular r:id="rId31"/>
      <p:bold r:id="rId32"/>
      <p:italic r:id="rId33"/>
      <p:boldItalic r:id="rId34"/>
    </p:embeddedFont>
    <p:embeddedFont>
      <p:font typeface="微软雅黑" panose="020B0503020204020204" pitchFamily="2" charset="-122"/>
      <p:regular r:id="rId35"/>
    </p:embeddedFont>
    <p:embeddedFont>
      <p:font typeface="Garamond" panose="02020404030301010803" pitchFamily="2" charset="0"/>
      <p:regular r:id="rId36"/>
      <p:bold r:id="rId37"/>
      <p:italic r:id="rId38"/>
    </p:embeddedFont>
    <p:embeddedFont>
      <p:font typeface="Tahoma" panose="020B0604030504040204" pitchFamily="2" charset="0"/>
      <p:regular r:id="rId39"/>
      <p:bold r:id="rId40"/>
    </p:embeddedFont>
    <p:embeddedFont>
      <p:font typeface="隶书" panose="02010600030101010101" pitchFamily="1" charset="-122"/>
      <p:regular r:id="rId41"/>
    </p:embeddedFont>
    <p:embeddedFont>
      <p:font typeface="仿宋" panose="02010609060101010101" pitchFamily="1" charset="-122"/>
      <p:regular r:id="rId42"/>
    </p:embeddedFont>
    <p:embeddedFont>
      <p:font typeface="MS PGothic" panose="020B0600070205080204" pitchFamily="2" charset="-128"/>
      <p:regular r:id="rId43"/>
    </p:embeddedFont>
    <p:embeddedFont>
      <p:font typeface="MS UI Gothic" panose="020B0600070205080204" pitchFamily="2" charset="-128"/>
      <p:regular r:id="rId44"/>
    </p:embeddedFont>
    <p:embeddedFont>
      <p:font typeface="汉仪粗宋简" panose="02010600000101010101" charset="-122"/>
      <p:regular r:id="rId45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rgbClr val="FF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68"/>
        <p:guide pos="2918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5" Type="http://schemas.openxmlformats.org/officeDocument/2006/relationships/font" Target="fonts/font16.fntdata"/><Relationship Id="rId44" Type="http://schemas.openxmlformats.org/officeDocument/2006/relationships/font" Target="fonts/font15.fntdata"/><Relationship Id="rId43" Type="http://schemas.openxmlformats.org/officeDocument/2006/relationships/font" Target="fonts/font14.fntdata"/><Relationship Id="rId42" Type="http://schemas.openxmlformats.org/officeDocument/2006/relationships/font" Target="fonts/font13.fntdata"/><Relationship Id="rId41" Type="http://schemas.openxmlformats.org/officeDocument/2006/relationships/font" Target="fonts/font12.fntdata"/><Relationship Id="rId40" Type="http://schemas.openxmlformats.org/officeDocument/2006/relationships/font" Target="fonts/font11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10.fntdata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2355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55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2" charset="-128"/>
              </a:rPr>
              <a:t></a:t>
            </a:r>
            <a:r>
              <a:rPr lang="de-DE" altLang="en-US" sz="1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zh-CN" altLang="en-US" sz="1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000" b="1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3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4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fontAlgn="base"/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，两项小型内容和一项型大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2" charset="-128"/>
              </a:rPr>
              <a:t></a:t>
            </a:r>
            <a:r>
              <a:rPr lang="de-DE" altLang="en-US" sz="1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zh-CN" altLang="en-US" sz="1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000" b="1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3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4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fontAlgn="base"/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>
              <a:defRPr sz="40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075" name="副标题 3074"/>
          <p:cNvSpPr>
            <a:spLocks noGrp="1"/>
          </p:cNvSpPr>
          <p:nvPr>
            <p:ph type="subTitle" sz="quarter" idx="1"/>
          </p:nvPr>
        </p:nvSpPr>
        <p:spPr>
          <a:xfrm>
            <a:off x="1371600" y="3789363"/>
            <a:ext cx="6400800" cy="1235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 algn="ctr">
              <a:defRPr sz="3000"/>
            </a:lvl1pPr>
            <a:lvl2pPr lvl="1" algn="ctr">
              <a:defRPr sz="3000"/>
            </a:lvl2pPr>
            <a:lvl3pPr lvl="2" algn="ctr">
              <a:defRPr sz="3000"/>
            </a:lvl3pPr>
            <a:lvl4pPr lvl="3" algn="ctr">
              <a:defRPr sz="3000"/>
            </a:lvl4pPr>
            <a:lvl5pPr lvl="4" algn="ctr">
              <a:defRPr sz="30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fontAlgn="base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2" charset="-128"/>
              </a:rPr>
              <a:t></a:t>
            </a:r>
            <a:r>
              <a:rPr lang="de-DE" altLang="en-US" sz="1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zh-CN" altLang="en-US" sz="1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000" b="1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未知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3" name="直接连接符 7175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0" name="标题 7169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 sz="50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171" name="副标题 7170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/>
            </a:lvl1pPr>
            <a:lvl2pPr marL="344805" lvl="1" indent="0" algn="ctr">
              <a:buNone/>
              <a:defRPr sz="2800"/>
            </a:lvl2pPr>
            <a:lvl3pPr marL="671830" lvl="2" indent="0" algn="ctr">
              <a:buNone/>
              <a:defRPr sz="2800"/>
            </a:lvl3pPr>
            <a:lvl4pPr marL="1024255" lvl="3" indent="0" algn="ctr">
              <a:buNone/>
              <a:defRPr sz="2800"/>
            </a:lvl4pPr>
            <a:lvl5pPr marL="1341755" lvl="4" indent="0" algn="ctr">
              <a:buNone/>
              <a:defRPr sz="28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172" name="日期占位符 7171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>
              <a:buClrTx/>
            </a:pPr>
            <a:endParaRPr lang="zh-CN" altLang="en-US" strike="noStrike" noProof="1" dirty="0">
              <a:latin typeface="Garamond" panose="02020404030301010803" pitchFamily="2" charset="0"/>
            </a:endParaRPr>
          </a:p>
        </p:txBody>
      </p:sp>
      <p:sp>
        <p:nvSpPr>
          <p:cNvPr id="7173" name="页脚占位符 7172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>
              <a:buClrTx/>
            </a:pPr>
            <a:endParaRPr lang="en-US" altLang="x-none" strike="noStrike" noProof="1" dirty="0">
              <a:latin typeface="Garamond" panose="02020404030301010803" pitchFamily="2" charset="0"/>
            </a:endParaRPr>
          </a:p>
        </p:txBody>
      </p:sp>
      <p:sp>
        <p:nvSpPr>
          <p:cNvPr id="7174" name="灯片编号占位符 717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>
              <a:latin typeface="Garamond" panose="02020404030301010803" pitchFamily="2" charset="0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ctrTitle"/>
          </p:nvPr>
        </p:nvSpPr>
        <p:spPr>
          <a:xfrm>
            <a:off x="323850" y="4437063"/>
            <a:ext cx="7772400" cy="6492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b="1">
                <a:solidFill>
                  <a:schemeClr val="tx1"/>
                </a:solidFill>
                <a:ea typeface="微软雅黑" panose="020B0503020204020204" pitchFamily="2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9219" name="副标题 9218"/>
          <p:cNvSpPr>
            <a:spLocks noGrp="1"/>
          </p:cNvSpPr>
          <p:nvPr>
            <p:ph type="subTitle" idx="1"/>
          </p:nvPr>
        </p:nvSpPr>
        <p:spPr>
          <a:xfrm>
            <a:off x="396875" y="5229225"/>
            <a:ext cx="7088188" cy="6492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/>
            </a:lvl1pPr>
            <a:lvl2pPr marL="457200" lvl="1" indent="0" algn="ctr">
              <a:buNone/>
              <a:defRPr sz="2800"/>
            </a:lvl2pPr>
            <a:lvl3pPr marL="914400" lvl="2" indent="0" algn="ctr">
              <a:buNone/>
              <a:defRPr sz="2800"/>
            </a:lvl3pPr>
            <a:lvl4pPr marL="1371600" lvl="3" indent="0" algn="ctr">
              <a:buNone/>
              <a:defRPr sz="2800"/>
            </a:lvl4pPr>
            <a:lvl5pPr marL="1828800" lvl="4" indent="0" algn="ctr">
              <a:buNone/>
              <a:defRPr sz="28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9220" name="日期占位符 921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9221" name="页脚占位符 92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/>
          </a:p>
        </p:txBody>
      </p:sp>
      <p:sp>
        <p:nvSpPr>
          <p:cNvPr id="9222" name="灯片编号占位符 92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65175"/>
            <a:ext cx="2057400" cy="53609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52930" cy="53609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8.xml"/><Relationship Id="rId8" Type="http://schemas.openxmlformats.org/officeDocument/2006/relationships/slideLayout" Target="../slideLayouts/slideLayout47.xml"/><Relationship Id="rId7" Type="http://schemas.openxmlformats.org/officeDocument/2006/relationships/slideLayout" Target="../slideLayouts/slideLayout46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4" Type="http://schemas.openxmlformats.org/officeDocument/2006/relationships/image" Target="../media/image5.jpeg"/><Relationship Id="rId13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-91440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p:transition>
    <p:random/>
  </p:transition>
  <p:hf sldNum="0" hdr="0" ftr="0" dt="0"/>
  <p:txStyles>
    <p:titleStyle>
      <a:lvl1pPr marL="914400" lvl="0" indent="-9144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j-lt"/>
          <a:ea typeface="+mj-ea"/>
          <a:cs typeface="+mj-cs"/>
          <a:sym typeface="MS PGothic" panose="020B0600070205080204" pitchFamily="2" charset="-128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pitchFamily="2" charset="-128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pitchFamily="2" charset="-128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pitchFamily="2" charset="-128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pitchFamily="2" charset="-128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pitchFamily="2" charset="-128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pitchFamily="2" charset="-128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pitchFamily="2" charset="-128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pitchFamily="2" charset="-128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MS PGothic" panose="020B0600070205080204" pitchFamily="2" charset="-128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6145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614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325120"/>
            <a:r>
              <a:rPr lang="zh-CN" altLang="en-US"/>
              <a:t>第二级</a:t>
            </a:r>
            <a:endParaRPr lang="zh-CN" altLang="en-US"/>
          </a:p>
          <a:p>
            <a:pPr lvl="2" indent="-350520"/>
            <a:r>
              <a:rPr lang="zh-CN" altLang="en-US"/>
              <a:t>第三级</a:t>
            </a:r>
            <a:endParaRPr lang="zh-CN" altLang="en-US"/>
          </a:p>
          <a:p>
            <a:pPr lvl="3" indent="-315595"/>
            <a:r>
              <a:rPr lang="zh-CN" altLang="en-US"/>
              <a:t>第四级</a:t>
            </a:r>
            <a:endParaRPr lang="zh-CN" altLang="en-US"/>
          </a:p>
          <a:p>
            <a:pPr lvl="4" indent="-339725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anose="02020404030301010803" pitchFamily="2" charset="0"/>
              </a:defRPr>
            </a:lvl1pPr>
          </a:lstStyle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anose="02020404030301010803" pitchFamily="2" charset="0"/>
              </a:defRPr>
            </a:lvl1pPr>
          </a:lstStyle>
          <a:p>
            <a:pPr lvl="0" fontAlgn="base">
              <a:buClrTx/>
            </a:pPr>
            <a:endParaRPr lang="en-US" altLang="x-none" strike="noStrike" noProof="1" dirty="0"/>
          </a:p>
        </p:txBody>
      </p:sp>
      <p:sp>
        <p:nvSpPr>
          <p:cNvPr id="6150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anose="02020404030301010803" pitchFamily="2" charset="0"/>
              </a:defRPr>
            </a:lvl1pPr>
          </a:lstStyle>
          <a:p>
            <a:pPr lvl="0" fontAlgn="base">
              <a:buClrTx/>
            </a:pPr>
            <a:fld id="{9A0DB2DC-4C9A-4742-B13C-FB6460FD3503}" type="slidenum">
              <a:rPr lang="en-US" altLang="x-none" strike="noStrike" noProof="1" dirty="0">
                <a:latin typeface="Garamond" panose="02020404030301010803" pitchFamily="2" charset="0"/>
                <a:ea typeface="宋体" panose="02010600030101010101" pitchFamily="2" charset="-122"/>
                <a:cs typeface="+mn-ea"/>
              </a:rPr>
            </a:fld>
            <a:endParaRPr lang="en-US" altLang="x-none" strike="noStrike" noProof="1" dirty="0"/>
          </a:p>
        </p:txBody>
      </p:sp>
      <p:sp>
        <p:nvSpPr>
          <p:cNvPr id="3079" name="未知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80" name="直接连接符 6151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ransition>
    <p:random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8193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6524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819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196" name="日期占位符 819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8197" name="页脚占位符 81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8198" name="灯片编号占位符 81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ransition>
    <p:random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image" Target="../media/image10.png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8.png"/><Relationship Id="rId2" Type="http://schemas.microsoft.com/office/2007/relationships/media" Target="file:///C:\Users\Administrator\Desktop\&#27832;&#33150;2.wmv" TargetMode="External"/><Relationship Id="rId1" Type="http://schemas.openxmlformats.org/officeDocument/2006/relationships/video" Target="file:///C:\Users\Administrator\Desktop\&#27832;&#33150;2.wmv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5361"/>
          <p:cNvSpPr>
            <a:spLocks noGrp="1"/>
          </p:cNvSpPr>
          <p:nvPr>
            <p:ph type="ctrTitle"/>
          </p:nvPr>
        </p:nvSpPr>
        <p:spPr>
          <a:xfrm>
            <a:off x="358775" y="4651375"/>
            <a:ext cx="7772400" cy="649288"/>
          </a:xfrm>
          <a:ln/>
        </p:spPr>
        <p:txBody>
          <a:bodyPr anchor="ctr"/>
          <a:p>
            <a:pPr defTabSz="914400">
              <a:buNone/>
            </a:pPr>
            <a:r>
              <a:rPr lang="zh-CN" altLang="en-US" sz="3600" kern="1200" baseline="0" dirty="0">
                <a:solidFill>
                  <a:srgbClr val="0000CC"/>
                </a:solidFill>
                <a:latin typeface="汉仪粗宋简" panose="02010600000101010101" charset="-122"/>
                <a:ea typeface="汉仪粗宋简" panose="02010600000101010101" charset="-122"/>
                <a:cs typeface="+mj-cs"/>
              </a:rPr>
              <a:t>第三节    汽化和液化</a:t>
            </a:r>
            <a:endParaRPr lang="zh-CN" altLang="en-US" sz="3600" kern="1200" baseline="0" dirty="0">
              <a:solidFill>
                <a:srgbClr val="0000CC"/>
              </a:solidFill>
              <a:latin typeface="汉仪粗宋简" panose="02010600000101010101" charset="-122"/>
              <a:ea typeface="汉仪粗宋简" panose="02010600000101010101" charset="-122"/>
              <a:cs typeface="+mj-cs"/>
            </a:endParaRPr>
          </a:p>
        </p:txBody>
      </p:sp>
      <p:sp>
        <p:nvSpPr>
          <p:cNvPr id="2" name="副标题 1"/>
          <p:cNvSpPr/>
          <p:nvPr>
            <p:ph type="subTitle" idx="1"/>
          </p:nvPr>
        </p:nvSpPr>
        <p:spPr>
          <a:xfrm>
            <a:off x="396875" y="5300980"/>
            <a:ext cx="7088188" cy="649288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>
          <a:xfrm>
            <a:off x="1100138" y="1077913"/>
            <a:ext cx="2667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>
                <a:srgbClr val="FF00FF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分析和论证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459" name="组合 19458"/>
          <p:cNvGrpSpPr/>
          <p:nvPr/>
        </p:nvGrpSpPr>
        <p:grpSpPr>
          <a:xfrm>
            <a:off x="1143000" y="1905000"/>
            <a:ext cx="2438400" cy="2971800"/>
            <a:chOff x="0" y="0"/>
            <a:chExt cx="1536" cy="1872"/>
          </a:xfrm>
        </p:grpSpPr>
        <p:sp>
          <p:nvSpPr>
            <p:cNvPr id="33795" name="矩形 19459"/>
            <p:cNvSpPr/>
            <p:nvPr/>
          </p:nvSpPr>
          <p:spPr>
            <a:xfrm>
              <a:off x="0" y="0"/>
              <a:ext cx="1536" cy="1872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anchor="t"/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33796" name="组合 19460"/>
            <p:cNvGrpSpPr/>
            <p:nvPr/>
          </p:nvGrpSpPr>
          <p:grpSpPr>
            <a:xfrm>
              <a:off x="240" y="96"/>
              <a:ext cx="1008" cy="1773"/>
              <a:chOff x="0" y="0"/>
              <a:chExt cx="1008" cy="1773"/>
            </a:xfrm>
          </p:grpSpPr>
          <p:grpSp>
            <p:nvGrpSpPr>
              <p:cNvPr id="33797" name="组合 19461"/>
              <p:cNvGrpSpPr/>
              <p:nvPr/>
            </p:nvGrpSpPr>
            <p:grpSpPr>
              <a:xfrm>
                <a:off x="0" y="0"/>
                <a:ext cx="1008" cy="1488"/>
                <a:chOff x="0" y="0"/>
                <a:chExt cx="1008" cy="1488"/>
              </a:xfrm>
            </p:grpSpPr>
            <p:sp>
              <p:nvSpPr>
                <p:cNvPr id="33798" name="椭圆 19462"/>
                <p:cNvSpPr/>
                <p:nvPr/>
              </p:nvSpPr>
              <p:spPr>
                <a:xfrm rot="-10392956">
                  <a:off x="720" y="1200"/>
                  <a:ext cx="288" cy="288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799" name="椭圆 19463"/>
                <p:cNvSpPr/>
                <p:nvPr/>
              </p:nvSpPr>
              <p:spPr>
                <a:xfrm rot="-10392956">
                  <a:off x="92" y="960"/>
                  <a:ext cx="288" cy="288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0" name="椭圆 19464"/>
                <p:cNvSpPr/>
                <p:nvPr/>
              </p:nvSpPr>
              <p:spPr>
                <a:xfrm rot="-10392956">
                  <a:off x="528" y="790"/>
                  <a:ext cx="192" cy="192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1" name="椭圆 19465"/>
                <p:cNvSpPr/>
                <p:nvPr/>
              </p:nvSpPr>
              <p:spPr>
                <a:xfrm rot="-10392956">
                  <a:off x="0" y="432"/>
                  <a:ext cx="192" cy="192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2" name="椭圆 19466"/>
                <p:cNvSpPr/>
                <p:nvPr/>
              </p:nvSpPr>
              <p:spPr>
                <a:xfrm rot="-10392956">
                  <a:off x="432" y="400"/>
                  <a:ext cx="144" cy="144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3" name="椭圆 19467"/>
                <p:cNvSpPr/>
                <p:nvPr/>
              </p:nvSpPr>
              <p:spPr>
                <a:xfrm rot="-10392956">
                  <a:off x="0" y="0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04" name="椭圆 19468"/>
                <p:cNvSpPr/>
                <p:nvPr/>
              </p:nvSpPr>
              <p:spPr>
                <a:xfrm rot="-10392956">
                  <a:off x="432" y="100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3805" name="椭圆 19469"/>
              <p:cNvSpPr/>
              <p:nvPr/>
            </p:nvSpPr>
            <p:spPr>
              <a:xfrm rot="-10392956">
                <a:off x="192" y="1440"/>
                <a:ext cx="383" cy="333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9471" name="文本框 19470"/>
          <p:cNvSpPr txBox="1"/>
          <p:nvPr/>
        </p:nvSpPr>
        <p:spPr>
          <a:xfrm>
            <a:off x="1752600" y="49530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沸腾前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472" name="组合 19471"/>
          <p:cNvGrpSpPr/>
          <p:nvPr/>
        </p:nvGrpSpPr>
        <p:grpSpPr>
          <a:xfrm>
            <a:off x="5029200" y="1905000"/>
            <a:ext cx="2438400" cy="2971800"/>
            <a:chOff x="0" y="0"/>
            <a:chExt cx="1536" cy="1872"/>
          </a:xfrm>
        </p:grpSpPr>
        <p:sp>
          <p:nvSpPr>
            <p:cNvPr id="33808" name="矩形 19472"/>
            <p:cNvSpPr/>
            <p:nvPr/>
          </p:nvSpPr>
          <p:spPr>
            <a:xfrm>
              <a:off x="0" y="0"/>
              <a:ext cx="1536" cy="1872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anchor="t"/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33809" name="组合 19473"/>
            <p:cNvGrpSpPr/>
            <p:nvPr/>
          </p:nvGrpSpPr>
          <p:grpSpPr>
            <a:xfrm>
              <a:off x="144" y="96"/>
              <a:ext cx="1008" cy="1680"/>
              <a:chOff x="0" y="0"/>
              <a:chExt cx="1008" cy="1680"/>
            </a:xfrm>
          </p:grpSpPr>
          <p:sp>
            <p:nvSpPr>
              <p:cNvPr id="33810" name="椭圆 19474"/>
              <p:cNvSpPr/>
              <p:nvPr/>
            </p:nvSpPr>
            <p:spPr>
              <a:xfrm>
                <a:off x="0" y="0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811" name="椭圆 19475"/>
              <p:cNvSpPr/>
              <p:nvPr/>
            </p:nvSpPr>
            <p:spPr>
              <a:xfrm>
                <a:off x="624" y="144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812" name="椭圆 19476"/>
              <p:cNvSpPr/>
              <p:nvPr/>
            </p:nvSpPr>
            <p:spPr>
              <a:xfrm>
                <a:off x="192" y="624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813" name="椭圆 19477"/>
              <p:cNvSpPr/>
              <p:nvPr/>
            </p:nvSpPr>
            <p:spPr>
              <a:xfrm>
                <a:off x="720" y="672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814" name="椭圆 19478"/>
              <p:cNvSpPr/>
              <p:nvPr/>
            </p:nvSpPr>
            <p:spPr>
              <a:xfrm>
                <a:off x="288" y="1056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815" name="椭圆 19479"/>
              <p:cNvSpPr/>
              <p:nvPr/>
            </p:nvSpPr>
            <p:spPr>
              <a:xfrm>
                <a:off x="864" y="1104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816" name="椭圆 19480"/>
              <p:cNvSpPr/>
              <p:nvPr/>
            </p:nvSpPr>
            <p:spPr>
              <a:xfrm>
                <a:off x="960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817" name="椭圆 19481"/>
              <p:cNvSpPr/>
              <p:nvPr/>
            </p:nvSpPr>
            <p:spPr>
              <a:xfrm>
                <a:off x="432" y="1392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818" name="椭圆 19482"/>
              <p:cNvSpPr/>
              <p:nvPr/>
            </p:nvSpPr>
            <p:spPr>
              <a:xfrm>
                <a:off x="576" y="16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9484" name="文本框 19483"/>
          <p:cNvSpPr txBox="1"/>
          <p:nvPr/>
        </p:nvSpPr>
        <p:spPr>
          <a:xfrm>
            <a:off x="4252913" y="4876800"/>
            <a:ext cx="3990975" cy="1798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沸腾时，大量气泡上升、变大，到水面破裂，里面的水蒸气散发到空气中。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71" grpId="0"/>
      <p:bldP spid="194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368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0075" y="1016000"/>
            <a:ext cx="4733925" cy="486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未知"/>
          <p:cNvSpPr/>
          <p:nvPr/>
        </p:nvSpPr>
        <p:spPr>
          <a:xfrm>
            <a:off x="5148263" y="3067050"/>
            <a:ext cx="2935287" cy="2235200"/>
          </a:xfrm>
          <a:custGeom>
            <a:avLst/>
            <a:gdLst/>
            <a:ahLst/>
            <a:cxnLst/>
            <a:pathLst>
              <a:path w="1520" h="1225">
                <a:moveTo>
                  <a:pt x="0" y="1225"/>
                </a:moveTo>
                <a:cubicBezTo>
                  <a:pt x="100" y="962"/>
                  <a:pt x="200" y="699"/>
                  <a:pt x="272" y="544"/>
                </a:cubicBezTo>
                <a:cubicBezTo>
                  <a:pt x="344" y="389"/>
                  <a:pt x="382" y="378"/>
                  <a:pt x="431" y="295"/>
                </a:cubicBezTo>
                <a:cubicBezTo>
                  <a:pt x="480" y="212"/>
                  <a:pt x="488" y="90"/>
                  <a:pt x="567" y="45"/>
                </a:cubicBezTo>
                <a:cubicBezTo>
                  <a:pt x="646" y="0"/>
                  <a:pt x="790" y="27"/>
                  <a:pt x="907" y="23"/>
                </a:cubicBezTo>
                <a:cubicBezTo>
                  <a:pt x="1024" y="19"/>
                  <a:pt x="1187" y="23"/>
                  <a:pt x="1270" y="23"/>
                </a:cubicBezTo>
                <a:cubicBezTo>
                  <a:pt x="1353" y="23"/>
                  <a:pt x="1364" y="23"/>
                  <a:pt x="1406" y="23"/>
                </a:cubicBezTo>
                <a:cubicBezTo>
                  <a:pt x="1448" y="23"/>
                  <a:pt x="1494" y="23"/>
                  <a:pt x="1520" y="23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4819" name="文本框 36867"/>
          <p:cNvSpPr txBox="1"/>
          <p:nvPr/>
        </p:nvSpPr>
        <p:spPr>
          <a:xfrm>
            <a:off x="684213" y="441325"/>
            <a:ext cx="72009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CC"/>
                </a:solidFill>
                <a:latin typeface="楷体_GB2312" panose="02010600030101010101" pitchFamily="1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0066CC"/>
                </a:solidFill>
                <a:latin typeface="楷体_GB2312" panose="02010600030101010101" pitchFamily="1" charset="-122"/>
                <a:ea typeface="宋体" panose="02010600030101010101" pitchFamily="2" charset="-122"/>
              </a:rPr>
              <a:t>分析数据和图像得出探究结论</a:t>
            </a:r>
            <a:endParaRPr lang="zh-CN" altLang="en-US" sz="3200" b="1" dirty="0">
              <a:solidFill>
                <a:srgbClr val="0066CC"/>
              </a:solidFill>
              <a:latin typeface="楷体_GB2312" panose="02010600030101010101" pitchFamily="1" charset="-122"/>
              <a:ea typeface="宋体" panose="02010600030101010101" pitchFamily="2" charset="-122"/>
            </a:endParaRPr>
          </a:p>
        </p:txBody>
      </p:sp>
      <p:sp>
        <p:nvSpPr>
          <p:cNvPr id="36870" name="直接连接符 36869"/>
          <p:cNvSpPr/>
          <p:nvPr/>
        </p:nvSpPr>
        <p:spPr>
          <a:xfrm>
            <a:off x="4248150" y="2382838"/>
            <a:ext cx="1260475" cy="197961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lg"/>
          </a:ln>
        </p:spPr>
      </p:sp>
      <p:sp>
        <p:nvSpPr>
          <p:cNvPr id="36872" name="直接连接符 36871"/>
          <p:cNvSpPr/>
          <p:nvPr/>
        </p:nvSpPr>
        <p:spPr>
          <a:xfrm flipV="1">
            <a:off x="3384550" y="3141663"/>
            <a:ext cx="3565525" cy="115093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lg"/>
          </a:ln>
        </p:spPr>
      </p:sp>
      <p:pic>
        <p:nvPicPr>
          <p:cNvPr id="34822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3" name="文本框 36875"/>
          <p:cNvSpPr txBox="1"/>
          <p:nvPr/>
        </p:nvSpPr>
        <p:spPr>
          <a:xfrm>
            <a:off x="5129213" y="4924425"/>
            <a:ext cx="37306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zh-CN" altLang="en-US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4" name="文本框 36876"/>
          <p:cNvSpPr txBox="1"/>
          <p:nvPr/>
        </p:nvSpPr>
        <p:spPr>
          <a:xfrm>
            <a:off x="6073775" y="2670175"/>
            <a:ext cx="3746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zh-CN" altLang="en-US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5" name="文本框 36877"/>
          <p:cNvSpPr txBox="1"/>
          <p:nvPr/>
        </p:nvSpPr>
        <p:spPr>
          <a:xfrm>
            <a:off x="7800975" y="2689225"/>
            <a:ext cx="374650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165100" y="1430338"/>
            <a:ext cx="5167313" cy="3078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隶书" panose="02010600030101010101" pitchFamily="1" charset="-122"/>
                <a:ea typeface="隶书" panose="02010600030101010101" pitchFamily="1" charset="-122"/>
              </a:rPr>
              <a:t>温度变化特点</a:t>
            </a:r>
            <a:endParaRPr lang="zh-CN" altLang="en-US" sz="2800" b="1" dirty="0">
              <a:latin typeface="隶书" panose="02010600030101010101" pitchFamily="1" charset="-122"/>
              <a:ea typeface="隶书" panose="02010600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隶书" panose="02010600030101010101" pitchFamily="1" charset="-122"/>
                <a:ea typeface="隶书" panose="02010600030101010101" pitchFamily="1" charset="-122"/>
              </a:rPr>
              <a:t>前:不断吸热,温度升高.</a:t>
            </a:r>
            <a:endParaRPr lang="zh-CN" altLang="en-US" sz="2800" b="1" dirty="0">
              <a:latin typeface="隶书" panose="02010600030101010101" pitchFamily="1" charset="-122"/>
              <a:ea typeface="隶书" panose="02010600030101010101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latin typeface="隶书" panose="02010600030101010101" pitchFamily="1" charset="-122"/>
              <a:ea typeface="隶书" panose="02010600030101010101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latin typeface="隶书" panose="02010600030101010101" pitchFamily="1" charset="-122"/>
              <a:ea typeface="隶书" panose="02010600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隶书" panose="02010600030101010101" pitchFamily="1" charset="-122"/>
                <a:ea typeface="隶书" panose="02010600030101010101" pitchFamily="1" charset="-122"/>
              </a:rPr>
              <a:t>时:不断吸热,温度不变.</a:t>
            </a:r>
            <a:endParaRPr lang="zh-CN" altLang="en-US" sz="2800" b="1" dirty="0">
              <a:latin typeface="隶书" panose="02010600030101010101" pitchFamily="1" charset="-122"/>
              <a:ea typeface="隶书" panose="02010600030101010101" pitchFamily="1" charset="-122"/>
            </a:endParaRPr>
          </a:p>
        </p:txBody>
      </p:sp>
      <p:sp>
        <p:nvSpPr>
          <p:cNvPr id="18467" name="文本框 18466"/>
          <p:cNvSpPr txBox="1"/>
          <p:nvPr/>
        </p:nvSpPr>
        <p:spPr>
          <a:xfrm>
            <a:off x="774700" y="5861050"/>
            <a:ext cx="79089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沸点：液体沸腾时保持不变的温度。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8467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组合 18433"/>
          <p:cNvGrpSpPr/>
          <p:nvPr/>
        </p:nvGrpSpPr>
        <p:grpSpPr>
          <a:xfrm>
            <a:off x="990600" y="3179763"/>
            <a:ext cx="7239000" cy="1806575"/>
            <a:chOff x="0" y="0"/>
            <a:chExt cx="4560" cy="1138"/>
          </a:xfrm>
        </p:grpSpPr>
        <p:sp>
          <p:nvSpPr>
            <p:cNvPr id="35842" name="Line 3"/>
            <p:cNvSpPr/>
            <p:nvPr/>
          </p:nvSpPr>
          <p:spPr>
            <a:xfrm>
              <a:off x="0" y="34"/>
              <a:ext cx="4560" cy="0"/>
            </a:xfrm>
            <a:prstGeom prst="line">
              <a:avLst/>
            </a:prstGeom>
            <a:ln w="38100" cap="flat" cmpd="sng">
              <a:solidFill>
                <a:srgbClr val="FF993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43" name="Line 4"/>
            <p:cNvSpPr/>
            <p:nvPr/>
          </p:nvSpPr>
          <p:spPr>
            <a:xfrm>
              <a:off x="0" y="1138"/>
              <a:ext cx="4560" cy="0"/>
            </a:xfrm>
            <a:prstGeom prst="line">
              <a:avLst/>
            </a:prstGeom>
            <a:ln w="38100" cap="flat" cmpd="sng">
              <a:solidFill>
                <a:srgbClr val="FF993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44" name="Line 5"/>
            <p:cNvSpPr/>
            <p:nvPr/>
          </p:nvSpPr>
          <p:spPr>
            <a:xfrm>
              <a:off x="1584" y="34"/>
              <a:ext cx="0" cy="1104"/>
            </a:xfrm>
            <a:prstGeom prst="line">
              <a:avLst/>
            </a:prstGeom>
            <a:ln w="38100" cap="flat" cmpd="sng">
              <a:solidFill>
                <a:srgbClr val="FF993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45" name="Line 6"/>
            <p:cNvSpPr/>
            <p:nvPr/>
          </p:nvSpPr>
          <p:spPr>
            <a:xfrm>
              <a:off x="2928" y="34"/>
              <a:ext cx="0" cy="1104"/>
            </a:xfrm>
            <a:prstGeom prst="line">
              <a:avLst/>
            </a:prstGeom>
            <a:ln w="38100" cap="flat" cmpd="sng">
              <a:solidFill>
                <a:srgbClr val="FF993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846" name="Text Box 7"/>
            <p:cNvSpPr txBox="1"/>
            <p:nvPr/>
          </p:nvSpPr>
          <p:spPr>
            <a:xfrm>
              <a:off x="240" y="34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液态铁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47" name="Text Box 8"/>
            <p:cNvSpPr txBox="1"/>
            <p:nvPr/>
          </p:nvSpPr>
          <p:spPr>
            <a:xfrm>
              <a:off x="240" y="283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液态铅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48" name="Text Box 9"/>
            <p:cNvSpPr txBox="1"/>
            <p:nvPr/>
          </p:nvSpPr>
          <p:spPr>
            <a:xfrm>
              <a:off x="288" y="514"/>
              <a:ext cx="5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水银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49" name="Text Box 10"/>
            <p:cNvSpPr txBox="1"/>
            <p:nvPr/>
          </p:nvSpPr>
          <p:spPr>
            <a:xfrm>
              <a:off x="48" y="802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亚麻仁油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50" name="Text Box 11"/>
            <p:cNvSpPr txBox="1"/>
            <p:nvPr/>
          </p:nvSpPr>
          <p:spPr>
            <a:xfrm>
              <a:off x="1056" y="34"/>
              <a:ext cx="5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2750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51" name="Text Box 12"/>
            <p:cNvSpPr txBox="1"/>
            <p:nvPr/>
          </p:nvSpPr>
          <p:spPr>
            <a:xfrm>
              <a:off x="1036" y="278"/>
              <a:ext cx="5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1740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52" name="Text Box 13"/>
            <p:cNvSpPr txBox="1"/>
            <p:nvPr/>
          </p:nvSpPr>
          <p:spPr>
            <a:xfrm>
              <a:off x="1060" y="518"/>
              <a:ext cx="45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357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53" name="Text Box 14"/>
            <p:cNvSpPr txBox="1"/>
            <p:nvPr/>
          </p:nvSpPr>
          <p:spPr>
            <a:xfrm>
              <a:off x="1056" y="802"/>
              <a:ext cx="45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287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54" name="Text Box 15"/>
            <p:cNvSpPr txBox="1"/>
            <p:nvPr/>
          </p:nvSpPr>
          <p:spPr>
            <a:xfrm>
              <a:off x="1632" y="0"/>
              <a:ext cx="5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甲苯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55" name="Text Box 16"/>
            <p:cNvSpPr txBox="1"/>
            <p:nvPr/>
          </p:nvSpPr>
          <p:spPr>
            <a:xfrm>
              <a:off x="1632" y="249"/>
              <a:ext cx="3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水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56" name="Text Box 17"/>
            <p:cNvSpPr txBox="1"/>
            <p:nvPr/>
          </p:nvSpPr>
          <p:spPr>
            <a:xfrm>
              <a:off x="1632" y="514"/>
              <a:ext cx="56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酒精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57" name="Text Box 18"/>
            <p:cNvSpPr txBox="1"/>
            <p:nvPr/>
          </p:nvSpPr>
          <p:spPr>
            <a:xfrm>
              <a:off x="1584" y="754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液态氨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58" name="Text Box 19"/>
            <p:cNvSpPr txBox="1"/>
            <p:nvPr/>
          </p:nvSpPr>
          <p:spPr>
            <a:xfrm>
              <a:off x="2400" y="4"/>
              <a:ext cx="45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111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59" name="Text Box 20"/>
            <p:cNvSpPr txBox="1"/>
            <p:nvPr/>
          </p:nvSpPr>
          <p:spPr>
            <a:xfrm>
              <a:off x="2400" y="244"/>
              <a:ext cx="45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100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60" name="Text Box 21"/>
            <p:cNvSpPr txBox="1"/>
            <p:nvPr/>
          </p:nvSpPr>
          <p:spPr>
            <a:xfrm>
              <a:off x="2380" y="518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78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61" name="Text Box 22"/>
            <p:cNvSpPr txBox="1"/>
            <p:nvPr/>
          </p:nvSpPr>
          <p:spPr>
            <a:xfrm>
              <a:off x="2380" y="767"/>
              <a:ext cx="58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-33.4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62" name="Text Box 23"/>
            <p:cNvSpPr txBox="1"/>
            <p:nvPr/>
          </p:nvSpPr>
          <p:spPr>
            <a:xfrm>
              <a:off x="2928" y="0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液态氧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63" name="Text Box 24"/>
            <p:cNvSpPr txBox="1"/>
            <p:nvPr/>
          </p:nvSpPr>
          <p:spPr>
            <a:xfrm>
              <a:off x="2928" y="249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液态氮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64" name="Text Box 25"/>
            <p:cNvSpPr txBox="1"/>
            <p:nvPr/>
          </p:nvSpPr>
          <p:spPr>
            <a:xfrm>
              <a:off x="2928" y="562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液态氢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65" name="Text Box 26"/>
            <p:cNvSpPr txBox="1"/>
            <p:nvPr/>
          </p:nvSpPr>
          <p:spPr>
            <a:xfrm>
              <a:off x="2928" y="802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液态氦</a:t>
              </a:r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66" name="Text Box 27"/>
            <p:cNvSpPr txBox="1"/>
            <p:nvPr/>
          </p:nvSpPr>
          <p:spPr>
            <a:xfrm>
              <a:off x="3744" y="4"/>
              <a:ext cx="52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-183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67" name="Text Box 28"/>
            <p:cNvSpPr txBox="1"/>
            <p:nvPr/>
          </p:nvSpPr>
          <p:spPr>
            <a:xfrm>
              <a:off x="3744" y="253"/>
              <a:ext cx="52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-196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68" name="Text Box 29"/>
            <p:cNvSpPr txBox="1"/>
            <p:nvPr/>
          </p:nvSpPr>
          <p:spPr>
            <a:xfrm>
              <a:off x="3748" y="562"/>
              <a:ext cx="52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-253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69" name="Text Box 30"/>
            <p:cNvSpPr txBox="1"/>
            <p:nvPr/>
          </p:nvSpPr>
          <p:spPr>
            <a:xfrm>
              <a:off x="3744" y="802"/>
              <a:ext cx="69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-268.9</a:t>
              </a:r>
              <a:endPara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63" name="Text Box 31"/>
          <p:cNvSpPr txBox="1"/>
          <p:nvPr/>
        </p:nvSpPr>
        <p:spPr>
          <a:xfrm>
            <a:off x="1524000" y="2424113"/>
            <a:ext cx="68849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几种液体的沸点</a:t>
            </a: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/</a:t>
            </a: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ºC</a:t>
            </a:r>
            <a:r>
              <a:rPr lang="en-US" altLang="zh-CN" sz="2800" b="1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（</a:t>
            </a: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在标准大气压下）</a:t>
            </a:r>
            <a:endParaRPr lang="en-US" altLang="zh-CN" sz="2800" b="1" dirty="0">
              <a:solidFill>
                <a:srgbClr val="FF3399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18464" name="组合 18463"/>
          <p:cNvGrpSpPr/>
          <p:nvPr/>
        </p:nvGrpSpPr>
        <p:grpSpPr>
          <a:xfrm>
            <a:off x="990600" y="1495425"/>
            <a:ext cx="1905000" cy="914400"/>
            <a:chOff x="0" y="0"/>
            <a:chExt cx="1200" cy="576"/>
          </a:xfrm>
        </p:grpSpPr>
        <p:sp>
          <p:nvSpPr>
            <p:cNvPr id="35872" name="AutoShape 33"/>
            <p:cNvSpPr/>
            <p:nvPr/>
          </p:nvSpPr>
          <p:spPr>
            <a:xfrm>
              <a:off x="0" y="48"/>
              <a:ext cx="1200" cy="528"/>
            </a:xfrm>
            <a:prstGeom prst="flowChartMerge">
              <a:avLst/>
            </a:prstGeom>
            <a:gradFill rotWithShape="0">
              <a:gsLst>
                <a:gs pos="0">
                  <a:srgbClr val="00CC66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wrap="none" anchor="ctr"/>
            <a:p>
              <a:endPara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35873" name="Text Box 34"/>
            <p:cNvSpPr txBox="1"/>
            <p:nvPr/>
          </p:nvSpPr>
          <p:spPr>
            <a:xfrm>
              <a:off x="144" y="0"/>
              <a:ext cx="88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200" b="1" dirty="0">
                  <a:latin typeface="Times New Roman" panose="02020603050405020304" pitchFamily="2" charset="0"/>
                  <a:ea typeface="宋体" panose="02010600030101010101" pitchFamily="2" charset="-122"/>
                </a:rPr>
                <a:t>小资料</a:t>
              </a:r>
              <a:endPara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968375" y="1196975"/>
            <a:ext cx="8497888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隶书" panose="02010600030101010101" pitchFamily="1" charset="-122"/>
                <a:ea typeface="隶书" panose="02010600030101010101" pitchFamily="1" charset="-122"/>
              </a:rPr>
              <a:t>   </a:t>
            </a:r>
            <a:r>
              <a:rPr lang="en-US" altLang="zh-CN" sz="4800" b="1" dirty="0">
                <a:latin typeface="隶书" panose="02010600030101010101" pitchFamily="1" charset="-122"/>
                <a:ea typeface="隶书" panose="02010600030101010101" pitchFamily="1" charset="-122"/>
              </a:rPr>
              <a:t>5.</a:t>
            </a:r>
            <a:r>
              <a:rPr lang="zh-CN" altLang="en-US" sz="4800" b="1" dirty="0">
                <a:latin typeface="隶书" panose="02010600030101010101" pitchFamily="1" charset="-122"/>
                <a:ea typeface="隶书" panose="02010600030101010101" pitchFamily="1" charset="-122"/>
              </a:rPr>
              <a:t>沸腾的条件：</a:t>
            </a:r>
            <a:endParaRPr lang="zh-CN" altLang="en-US" sz="4800" b="1" dirty="0">
              <a:latin typeface="隶书" panose="02010600030101010101" pitchFamily="1" charset="-122"/>
              <a:ea typeface="隶书" panose="02010600030101010101" pitchFamily="1" charset="-122"/>
              <a:sym typeface="Wingdings" panose="05000000000000000000" pitchFamily="2" charset="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1258888" y="1995488"/>
            <a:ext cx="5184775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方正静蕾简体" charset="-122"/>
                <a:ea typeface="方正静蕾简体" charset="-122"/>
                <a:sym typeface="Wingdings" panose="05000000000000000000" pitchFamily="2" charset="2"/>
              </a:rPr>
              <a:t>（1）达到沸点                    （2）持续吸热</a:t>
            </a:r>
            <a:endParaRPr lang="zh-CN" altLang="en-US" sz="4800" b="1" dirty="0">
              <a:latin typeface="方正静蕾简体" charset="-122"/>
              <a:ea typeface="方正静蕾简体" charset="-122"/>
              <a:sym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隶书" panose="02010600030101010101" pitchFamily="1" charset="-122"/>
                <a:ea typeface="隶书" panose="02010600030101010101" pitchFamily="1" charset="-122"/>
                <a:sym typeface="Wingdings" panose="05000000000000000000" pitchFamily="2" charset="2"/>
              </a:rPr>
              <a:t>（缺一不可）</a:t>
            </a:r>
            <a:endParaRPr lang="zh-CN" altLang="en-US" sz="4800" b="1" dirty="0">
              <a:latin typeface="隶书" panose="02010600030101010101" pitchFamily="1" charset="-122"/>
              <a:ea typeface="隶书" panose="02010600030101010101" pitchFamily="1" charset="-122"/>
              <a:sym typeface="Wingdings" panose="05000000000000000000" pitchFamily="2" charset="2"/>
            </a:endParaRPr>
          </a:p>
        </p:txBody>
      </p:sp>
      <p:pic>
        <p:nvPicPr>
          <p:cNvPr id="36867" name="图片 22529" descr="201201141252507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9525" y="2100263"/>
            <a:ext cx="1866900" cy="325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9457"/>
          <p:cNvSpPr txBox="1"/>
          <p:nvPr/>
        </p:nvSpPr>
        <p:spPr>
          <a:xfrm>
            <a:off x="1573213" y="1924050"/>
            <a:ext cx="85121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chemeClr val="tx1"/>
                </a:solidFill>
                <a:latin typeface="隶书" panose="02010600030101010101" pitchFamily="1" charset="-122"/>
                <a:ea typeface="隶书" panose="02010600030101010101" pitchFamily="1" charset="-122"/>
              </a:rPr>
              <a:t>  </a:t>
            </a:r>
            <a:r>
              <a:rPr lang="zh-CN" altLang="en-US" sz="4400" dirty="0">
                <a:solidFill>
                  <a:schemeClr val="tx1"/>
                </a:solidFill>
                <a:latin typeface="隶书" panose="02010600030101010101" pitchFamily="1" charset="-122"/>
                <a:ea typeface="隶书" panose="02010600030101010101" pitchFamily="1" charset="-122"/>
              </a:rPr>
              <a:t>液体沸点与压强关系</a:t>
            </a:r>
            <a:endParaRPr lang="zh-CN" altLang="en-US" sz="4400" dirty="0">
              <a:solidFill>
                <a:schemeClr val="tx1"/>
              </a:solidFill>
              <a:latin typeface="隶书" panose="02010600030101010101" pitchFamily="1" charset="-122"/>
              <a:ea typeface="隶书" panose="02010600030101010101" pitchFamily="1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2090738" y="2921000"/>
            <a:ext cx="3856037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气压减小沸点降低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气压增大沸点升高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文本框 19459"/>
          <p:cNvSpPr txBox="1"/>
          <p:nvPr/>
        </p:nvSpPr>
        <p:spPr>
          <a:xfrm>
            <a:off x="7050088" y="6143625"/>
            <a:ext cx="1049337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23553"/>
          <p:cNvSpPr>
            <a:spLocks noGrp="1"/>
          </p:cNvSpPr>
          <p:nvPr>
            <p:ph type="title"/>
          </p:nvPr>
        </p:nvSpPr>
        <p:spPr>
          <a:xfrm>
            <a:off x="457200" y="1020763"/>
            <a:ext cx="8229600" cy="1012825"/>
          </a:xfrm>
          <a:ln/>
        </p:spPr>
        <p:txBody>
          <a:bodyPr anchor="ctr"/>
          <a:p>
            <a:r>
              <a:rPr lang="zh-CN" altLang="en-US" sz="3600" dirty="0">
                <a:solidFill>
                  <a:schemeClr val="hlink"/>
                </a:solidFill>
                <a:latin typeface="宋体" panose="02010600030101010101" pitchFamily="2" charset="-122"/>
              </a:rPr>
              <a:t>想想做做：</a:t>
            </a:r>
            <a:endParaRPr lang="zh-CN" altLang="en-US" sz="3600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sp>
        <p:nvSpPr>
          <p:cNvPr id="38914" name="文本占位符 23554"/>
          <p:cNvSpPr>
            <a:spLocks noGrp="1"/>
          </p:cNvSpPr>
          <p:nvPr>
            <p:ph idx="1"/>
          </p:nvPr>
        </p:nvSpPr>
        <p:spPr>
          <a:xfrm>
            <a:off x="755650" y="2349500"/>
            <a:ext cx="7931150" cy="2374900"/>
          </a:xfrm>
          <a:ln/>
        </p:spPr>
        <p:txBody>
          <a:bodyPr anchor="t"/>
          <a:p>
            <a:pPr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</a:rPr>
              <a:t>1、把酒精擦在手背上，手背有什么感觉？</a:t>
            </a:r>
            <a:endParaRPr lang="zh-CN" altLang="en-US" sz="3200" b="1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</a:rPr>
              <a:t>2、把酒精涂在温度计的玻璃泡上，温度计示数有什么变化？你知道原因吗？</a:t>
            </a:r>
            <a:endParaRPr lang="en-US" altLang="zh-CN" sz="3200" b="1" dirty="0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755650" y="4343400"/>
            <a:ext cx="8080375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400" dirty="0">
                <a:latin typeface="宋体" panose="02010600030101010101" pitchFamily="2" charset="-122"/>
                <a:ea typeface="宋体" panose="02010600030101010101" pitchFamily="2" charset="-122"/>
              </a:rPr>
              <a:t>说明蒸发需要吸热，有致冷作用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245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0" y="19050"/>
            <a:ext cx="4010025" cy="3294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8" name="图片 245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" y="19050"/>
            <a:ext cx="4349750" cy="3205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图片 24581" descr="1445579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50" y="3313113"/>
            <a:ext cx="4348163" cy="3529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矩形 24582"/>
          <p:cNvSpPr>
            <a:spLocks noGrp="1"/>
          </p:cNvSpPr>
          <p:nvPr/>
        </p:nvSpPr>
        <p:spPr>
          <a:xfrm>
            <a:off x="495300" y="3462338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 algn="r"/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pitchFamily="1" charset="-122"/>
              </a:rPr>
              <a:t>大树底下好乘凉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  <a:ea typeface="楷体_GB2312" panose="02010600030101010101" pitchFamily="1" charset="-122"/>
            </a:endParaRPr>
          </a:p>
        </p:txBody>
      </p:sp>
      <p:pic>
        <p:nvPicPr>
          <p:cNvPr id="39941" name="图片 24583" descr="洒水车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8813" y="3295650"/>
            <a:ext cx="4713287" cy="354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矩形 58370"/>
          <p:cNvSpPr/>
          <p:nvPr/>
        </p:nvSpPr>
        <p:spPr>
          <a:xfrm>
            <a:off x="250825" y="1409700"/>
            <a:ext cx="78486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2" indent="0"/>
            <a:r>
              <a:rPr lang="zh-CN" altLang="en-US" sz="4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影响蒸发快慢的因素</a:t>
            </a:r>
            <a:endParaRPr lang="zh-CN" altLang="en-US" sz="4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2" name="文本框 58371"/>
          <p:cNvSpPr txBox="1"/>
          <p:nvPr/>
        </p:nvSpPr>
        <p:spPr>
          <a:xfrm>
            <a:off x="-249237" y="2417763"/>
            <a:ext cx="9915525" cy="304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2" indent="0"/>
            <a:r>
              <a:rPr lang="en-US" altLang="zh-CN" sz="5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5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、液体的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2" indent="0"/>
            <a:r>
              <a:rPr lang="en-US" altLang="zh-CN" sz="5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5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、液体的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表面积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2" indent="0"/>
            <a:r>
              <a:rPr lang="en-US" altLang="zh-CN" sz="5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5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、液体表面的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空气流速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5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986" name="标题 26625"/>
          <p:cNvSpPr>
            <a:spLocks noGrp="1"/>
          </p:cNvSpPr>
          <p:nvPr>
            <p:ph type="title"/>
          </p:nvPr>
        </p:nvSpPr>
        <p:spPr>
          <a:xfrm>
            <a:off x="457200" y="511175"/>
            <a:ext cx="8229600" cy="652463"/>
          </a:xfrm>
          <a:ln/>
        </p:spPr>
        <p:txBody>
          <a:bodyPr anchor="ctr"/>
          <a:p>
            <a:r>
              <a:rPr lang="zh-CN" altLang="en-US" sz="3600" b="1" dirty="0">
                <a:solidFill>
                  <a:srgbClr val="0066CC"/>
                </a:solidFill>
              </a:rPr>
              <a:t>比较蒸发和沸腾</a:t>
            </a:r>
            <a:endParaRPr lang="zh-CN" altLang="en-US" sz="3600" b="1" dirty="0">
              <a:solidFill>
                <a:srgbClr val="0066CC"/>
              </a:solidFill>
            </a:endParaRPr>
          </a:p>
        </p:txBody>
      </p:sp>
      <p:graphicFrame>
        <p:nvGraphicFramePr>
          <p:cNvPr id="26627" name="表格 26626"/>
          <p:cNvGraphicFramePr/>
          <p:nvPr/>
        </p:nvGraphicFramePr>
        <p:xfrm>
          <a:off x="839788" y="1203325"/>
          <a:ext cx="7620000" cy="5033963"/>
        </p:xfrm>
        <a:graphic>
          <a:graphicData uri="http://schemas.openxmlformats.org/drawingml/2006/table">
            <a:tbl>
              <a:tblPr/>
              <a:tblGrid>
                <a:gridCol w="609600"/>
                <a:gridCol w="1466850"/>
                <a:gridCol w="3028950"/>
                <a:gridCol w="2514600"/>
              </a:tblGrid>
              <a:tr h="863600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lang="zh-CN" altLang="en-US" b="1" dirty="0">
                        <a:solidFill>
                          <a:schemeClr val="tx2"/>
                        </a:solidFill>
                      </a:endParaRPr>
                    </a:p>
                  </a:txBody>
                  <a:tcPr vert="horz" anchor="t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66CC"/>
                          </a:solidFill>
                        </a:rPr>
                        <a:t>蒸发</a:t>
                      </a:r>
                      <a:endParaRPr lang="zh-CN" altLang="en-US" sz="3200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66CC"/>
                          </a:solidFill>
                        </a:rPr>
                        <a:t>沸腾 </a:t>
                      </a:r>
                      <a:endParaRPr lang="zh-CN" altLang="en-US" sz="3200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0425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66CC"/>
                          </a:solidFill>
                        </a:rPr>
                        <a:t>   相同点</a:t>
                      </a:r>
                      <a:endParaRPr lang="zh-CN" altLang="en-US" sz="3200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b="1" dirty="0">
                          <a:solidFill>
                            <a:srgbClr val="0066CC"/>
                          </a:solidFill>
                        </a:rPr>
                        <a:t>都是汽化现象，都需要吸热</a:t>
                      </a:r>
                      <a:endParaRPr lang="zh-CN" altLang="en-US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23938">
                <a:tc rowSpan="3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b="1" dirty="0">
                          <a:solidFill>
                            <a:srgbClr val="0066CC"/>
                          </a:solidFill>
                        </a:rPr>
                        <a:t>      不同点</a:t>
                      </a:r>
                      <a:endParaRPr lang="zh-CN" altLang="en-US" b="1" dirty="0">
                        <a:solidFill>
                          <a:srgbClr val="0066CC"/>
                        </a:solidFill>
                      </a:endParaRPr>
                    </a:p>
                  </a:txBody>
                  <a:tcPr vert="eaVert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lang="zh-CN" altLang="en-US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lang="zh-CN" altLang="en-US" b="1" dirty="0">
                        <a:solidFill>
                          <a:schemeClr val="tx2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lang="zh-CN" altLang="en-US" b="1" dirty="0">
                        <a:solidFill>
                          <a:schemeClr val="tx2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3312">
                <a:tc vMerge="1">
                  <a:tcPr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lang="zh-CN" altLang="en-US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lang="zh-CN" altLang="en-US" b="1" dirty="0">
                        <a:solidFill>
                          <a:schemeClr val="tx2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lang="zh-CN" altLang="en-US" b="1" dirty="0">
                        <a:solidFill>
                          <a:schemeClr val="tx2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2688">
                <a:tc vMerge="1">
                  <a:tcPr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lang="zh-CN" altLang="en-US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lang="zh-CN" altLang="en-US" b="1" dirty="0">
                        <a:solidFill>
                          <a:schemeClr val="tx2"/>
                        </a:solidFill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lang="zh-CN" altLang="en-US" b="1" dirty="0"/>
                    </a:p>
                  </a:txBody>
                  <a:tcPr vert="horz" anchor="t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15" name="文本框 26654"/>
          <p:cNvSpPr txBox="1"/>
          <p:nvPr/>
        </p:nvSpPr>
        <p:spPr>
          <a:xfrm>
            <a:off x="5867400" y="836613"/>
            <a:ext cx="2592388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2016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57" name="组合 26656"/>
          <p:cNvGrpSpPr/>
          <p:nvPr/>
        </p:nvGrpSpPr>
        <p:grpSpPr>
          <a:xfrm>
            <a:off x="1076325" y="3128963"/>
            <a:ext cx="7277100" cy="3108325"/>
            <a:chOff x="0" y="0"/>
            <a:chExt cx="4584" cy="1958"/>
          </a:xfrm>
        </p:grpSpPr>
        <p:sp>
          <p:nvSpPr>
            <p:cNvPr id="42018" name="文本框 26657"/>
            <p:cNvSpPr txBox="1"/>
            <p:nvPr/>
          </p:nvSpPr>
          <p:spPr>
            <a:xfrm>
              <a:off x="3087" y="1363"/>
              <a:ext cx="1452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表面和内部同时进行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19" name="文本框 26658"/>
            <p:cNvSpPr txBox="1"/>
            <p:nvPr/>
          </p:nvSpPr>
          <p:spPr>
            <a:xfrm>
              <a:off x="3359" y="636"/>
              <a:ext cx="102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fontAlgn="ctr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None/>
              </a:pP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剧烈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20" name="文本框 26659"/>
            <p:cNvSpPr txBox="1"/>
            <p:nvPr/>
          </p:nvSpPr>
          <p:spPr>
            <a:xfrm>
              <a:off x="3087" y="0"/>
              <a:ext cx="1497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达到一定温度时才能发生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21" name="矩形 26660"/>
            <p:cNvSpPr/>
            <p:nvPr/>
          </p:nvSpPr>
          <p:spPr>
            <a:xfrm>
              <a:off x="1386" y="1363"/>
              <a:ext cx="1449" cy="5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fontAlgn="ctr">
                <a:spcBef>
                  <a:spcPct val="20000"/>
                </a:spcBef>
              </a:pP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只在液体表面进行</a:t>
              </a:r>
              <a:endPara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22" name="矩形 26661"/>
            <p:cNvSpPr/>
            <p:nvPr/>
          </p:nvSpPr>
          <p:spPr>
            <a:xfrm>
              <a:off x="1496" y="636"/>
              <a:ext cx="12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 fontAlgn="ctr">
                <a:spcBef>
                  <a:spcPct val="20000"/>
                </a:spcBef>
              </a:pP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缓慢，平和</a:t>
              </a:r>
              <a:endPara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23" name="矩形 26662"/>
            <p:cNvSpPr/>
            <p:nvPr/>
          </p:nvSpPr>
          <p:spPr>
            <a:xfrm>
              <a:off x="1339" y="0"/>
              <a:ext cx="1496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在任何温度下均可发生</a:t>
              </a:r>
              <a:endPara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24" name="矩形 26663"/>
            <p:cNvSpPr/>
            <p:nvPr/>
          </p:nvSpPr>
          <p:spPr>
            <a:xfrm>
              <a:off x="0" y="21"/>
              <a:ext cx="149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温度条件</a:t>
              </a:r>
              <a:endPara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25" name="矩形 26664"/>
            <p:cNvSpPr/>
            <p:nvPr/>
          </p:nvSpPr>
          <p:spPr>
            <a:xfrm>
              <a:off x="0" y="713"/>
              <a:ext cx="149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剧烈程度</a:t>
              </a:r>
              <a:endPara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26" name="矩形 26665"/>
            <p:cNvSpPr/>
            <p:nvPr/>
          </p:nvSpPr>
          <p:spPr>
            <a:xfrm>
              <a:off x="0" y="1504"/>
              <a:ext cx="149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发生部位</a:t>
              </a:r>
              <a:endPara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33793"/>
          <p:cNvSpPr/>
          <p:nvPr/>
        </p:nvSpPr>
        <p:spPr>
          <a:xfrm>
            <a:off x="127000" y="39688"/>
            <a:ext cx="8951913" cy="672306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lin ang="189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文本框 33794"/>
          <p:cNvSpPr txBox="1"/>
          <p:nvPr/>
        </p:nvSpPr>
        <p:spPr>
          <a:xfrm>
            <a:off x="1066800" y="3060700"/>
            <a:ext cx="14478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Tahoma" panose="020B0604030504040204" pitchFamily="2" charset="0"/>
                <a:ea typeface="隶书" panose="02010600030101010101" pitchFamily="1" charset="-122"/>
              </a:rPr>
              <a:t>液态</a:t>
            </a:r>
            <a:endParaRPr lang="zh-CN" altLang="en-US" sz="4800" dirty="0">
              <a:solidFill>
                <a:schemeClr val="tx1"/>
              </a:solidFill>
              <a:latin typeface="Tahoma" panose="020B0604030504040204" pitchFamily="2" charset="0"/>
              <a:ea typeface="隶书" panose="02010600030101010101" pitchFamily="1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6324600" y="2984500"/>
            <a:ext cx="14478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tx1"/>
                </a:solidFill>
                <a:latin typeface="Tahoma" panose="020B0604030504040204" pitchFamily="2" charset="0"/>
                <a:ea typeface="隶书" panose="02010600030101010101" pitchFamily="1" charset="-122"/>
              </a:rPr>
              <a:t>气态</a:t>
            </a:r>
            <a:endParaRPr lang="zh-CN" altLang="en-US" sz="4800" dirty="0">
              <a:solidFill>
                <a:schemeClr val="tx1"/>
              </a:solidFill>
              <a:latin typeface="Tahoma" panose="020B0604030504040204" pitchFamily="2" charset="0"/>
              <a:ea typeface="隶书" panose="02010600030101010101" pitchFamily="1" charset="-122"/>
            </a:endParaRPr>
          </a:p>
        </p:txBody>
      </p:sp>
      <p:sp>
        <p:nvSpPr>
          <p:cNvPr id="33797" name="直接连接符 33796"/>
          <p:cNvSpPr/>
          <p:nvPr/>
        </p:nvSpPr>
        <p:spPr>
          <a:xfrm>
            <a:off x="2819400" y="3441700"/>
            <a:ext cx="3276600" cy="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3798" name="文本框 33797"/>
          <p:cNvSpPr txBox="1"/>
          <p:nvPr/>
        </p:nvSpPr>
        <p:spPr>
          <a:xfrm>
            <a:off x="2895600" y="2603500"/>
            <a:ext cx="35480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Tahoma" panose="020B0604030504040204" pitchFamily="2" charset="0"/>
                <a:ea typeface="隶书" panose="02010600030101010101" pitchFamily="1" charset="-122"/>
              </a:rPr>
              <a:t>汽化（吸热）</a:t>
            </a:r>
            <a:endParaRPr lang="zh-CN" altLang="en-US" sz="4000" dirty="0">
              <a:solidFill>
                <a:schemeClr val="tx1"/>
              </a:solidFill>
              <a:latin typeface="Tahoma" panose="020B0604030504040204" pitchFamily="2" charset="0"/>
              <a:ea typeface="隶书" panose="02010600030101010101" pitchFamily="1" charset="-122"/>
            </a:endParaRPr>
          </a:p>
        </p:txBody>
      </p:sp>
      <p:sp>
        <p:nvSpPr>
          <p:cNvPr id="33799" name="直接连接符 33798"/>
          <p:cNvSpPr/>
          <p:nvPr/>
        </p:nvSpPr>
        <p:spPr>
          <a:xfrm flipH="1">
            <a:off x="2819400" y="3594100"/>
            <a:ext cx="3200400" cy="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3800" name="文本框 33799"/>
          <p:cNvSpPr txBox="1"/>
          <p:nvPr/>
        </p:nvSpPr>
        <p:spPr>
          <a:xfrm>
            <a:off x="2895600" y="3670300"/>
            <a:ext cx="34766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Tahoma" panose="020B0604030504040204" pitchFamily="2" charset="0"/>
                <a:ea typeface="隶书" panose="02010600030101010101" pitchFamily="1" charset="-122"/>
              </a:rPr>
              <a:t>液化</a:t>
            </a:r>
            <a:endParaRPr lang="zh-CN" altLang="en-US" sz="4000" dirty="0">
              <a:solidFill>
                <a:schemeClr val="tx1"/>
              </a:solidFill>
              <a:latin typeface="Tahoma" panose="020B0604030504040204" pitchFamily="2" charset="0"/>
              <a:ea typeface="隶书" panose="02010600030101010101" pitchFamily="1" charset="-122"/>
            </a:endParaRPr>
          </a:p>
        </p:txBody>
      </p:sp>
      <p:grpSp>
        <p:nvGrpSpPr>
          <p:cNvPr id="33801" name="组合 33800"/>
          <p:cNvGrpSpPr/>
          <p:nvPr/>
        </p:nvGrpSpPr>
        <p:grpSpPr>
          <a:xfrm>
            <a:off x="539750" y="260350"/>
            <a:ext cx="7772400" cy="579438"/>
            <a:chOff x="0" y="0"/>
            <a:chExt cx="4896" cy="365"/>
          </a:xfrm>
        </p:grpSpPr>
        <p:sp>
          <p:nvSpPr>
            <p:cNvPr id="43017" name="矩形 33801"/>
            <p:cNvSpPr/>
            <p:nvPr/>
          </p:nvSpPr>
          <p:spPr>
            <a:xfrm>
              <a:off x="0" y="0"/>
              <a:ext cx="489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2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zh-CN" altLang="en-US" sz="3200" b="1" dirty="0">
                  <a:solidFill>
                    <a:srgbClr val="A5002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今天我们学到了什么？</a:t>
              </a:r>
              <a:endParaRPr lang="zh-CN" altLang="en-US" sz="3200" b="1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43018" name="图片 33802" descr="旋转五角星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" y="96"/>
              <a:ext cx="240" cy="24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3804" name="组合 33803"/>
          <p:cNvGrpSpPr/>
          <p:nvPr/>
        </p:nvGrpSpPr>
        <p:grpSpPr>
          <a:xfrm>
            <a:off x="4284663" y="765175"/>
            <a:ext cx="3946525" cy="1533525"/>
            <a:chOff x="0" y="0"/>
            <a:chExt cx="3216" cy="1440"/>
          </a:xfrm>
        </p:grpSpPr>
        <p:sp>
          <p:nvSpPr>
            <p:cNvPr id="43020" name="云形标注 33804"/>
            <p:cNvSpPr/>
            <p:nvPr/>
          </p:nvSpPr>
          <p:spPr>
            <a:xfrm>
              <a:off x="0" y="0"/>
              <a:ext cx="3216" cy="1440"/>
            </a:xfrm>
            <a:prstGeom prst="cloudCallout">
              <a:avLst>
                <a:gd name="adj1" fmla="val -43750"/>
                <a:gd name="adj2" fmla="val 75347"/>
              </a:avLst>
            </a:prstGeom>
            <a:solidFill>
              <a:srgbClr val="6778F5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4000" dirty="0">
                <a:solidFill>
                  <a:schemeClr val="bg1"/>
                </a:solidFill>
                <a:latin typeface="Tahoma" panose="020B0604030504040204" pitchFamily="2" charset="0"/>
                <a:ea typeface="隶书" panose="02010600030101010101" pitchFamily="1" charset="-122"/>
              </a:endParaRPr>
            </a:p>
          </p:txBody>
        </p:sp>
        <p:sp>
          <p:nvSpPr>
            <p:cNvPr id="43021" name="文本框 33805"/>
            <p:cNvSpPr txBox="1"/>
            <p:nvPr/>
          </p:nvSpPr>
          <p:spPr>
            <a:xfrm>
              <a:off x="671" y="192"/>
              <a:ext cx="1921" cy="10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ahoma" panose="020B0604030504040204" pitchFamily="2" charset="0"/>
                  <a:ea typeface="隶书" panose="02010600030101010101" pitchFamily="1" charset="-122"/>
                </a:rPr>
                <a:t>两种方式：</a:t>
              </a:r>
              <a:endParaRPr lang="zh-CN" altLang="en-US" sz="2800" dirty="0">
                <a:solidFill>
                  <a:schemeClr val="tx1"/>
                </a:solidFill>
                <a:latin typeface="Tahoma" panose="020B0604030504040204" pitchFamily="2" charset="0"/>
                <a:ea typeface="隶书" panose="02010600030101010101" pitchFamily="1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ahoma" panose="020B0604030504040204" pitchFamily="2" charset="0"/>
                  <a:ea typeface="隶书" panose="02010600030101010101" pitchFamily="1" charset="-122"/>
                </a:rPr>
                <a:t>蒸发和沸腾</a:t>
              </a:r>
              <a:endParaRPr lang="zh-CN" altLang="en-US" sz="2800" dirty="0">
                <a:solidFill>
                  <a:schemeClr val="tx1"/>
                </a:solidFill>
                <a:latin typeface="Tahoma" panose="020B0604030504040204" pitchFamily="2" charset="0"/>
                <a:ea typeface="隶书" panose="02010600030101010101" pitchFamily="1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8" grpId="0"/>
      <p:bldP spid="338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" descr="贝尔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995363"/>
            <a:ext cx="6578600" cy="5764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矩形 34817"/>
          <p:cNvSpPr/>
          <p:nvPr/>
        </p:nvSpPr>
        <p:spPr>
          <a:xfrm>
            <a:off x="1189038" y="1701800"/>
            <a:ext cx="6335712" cy="296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r"/>
            </a:scene3d>
            <a:sp3d extrusionH="430200" prstMaterial="legacyMatte">
              <a:extrusionClr>
                <a:srgbClr val="C0C0C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谢谢大家，再见</a:t>
            </a:r>
            <a:endParaRPr lang="zh-CN" altLang="en-US" sz="3600">
              <a:gradFill rotWithShape="0">
                <a:gsLst>
                  <a:gs pos="0">
                    <a:srgbClr val="DCEBF5">
                      <a:alpha val="100000"/>
                    </a:srgbClr>
                  </a:gs>
                  <a:gs pos="8000">
                    <a:srgbClr val="83A7C3">
                      <a:alpha val="100000"/>
                    </a:srgbClr>
                  </a:gs>
                  <a:gs pos="13000">
                    <a:srgbClr val="768FB9">
                      <a:alpha val="100000"/>
                    </a:srgbClr>
                  </a:gs>
                  <a:gs pos="21001">
                    <a:srgbClr val="83A7C3">
                      <a:alpha val="100000"/>
                    </a:srgbClr>
                  </a:gs>
                  <a:gs pos="52000">
                    <a:srgbClr val="FFFFFF">
                      <a:alpha val="100000"/>
                    </a:srgbClr>
                  </a:gs>
                  <a:gs pos="56000">
                    <a:srgbClr val="9C6563">
                      <a:alpha val="100000"/>
                    </a:srgbClr>
                  </a:gs>
                  <a:gs pos="58000">
                    <a:srgbClr val="80302D">
                      <a:alpha val="100000"/>
                    </a:srgbClr>
                  </a:gs>
                  <a:gs pos="71001">
                    <a:srgbClr val="C0524E">
                      <a:alpha val="100000"/>
                    </a:srgbClr>
                  </a:gs>
                  <a:gs pos="94000">
                    <a:srgbClr val="EBDAD4">
                      <a:alpha val="100000"/>
                    </a:srgbClr>
                  </a:gs>
                  <a:gs pos="100000">
                    <a:srgbClr val="55261C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" descr="IMG_47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3" y="66675"/>
            <a:ext cx="8716962" cy="6735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1474788" y="1336675"/>
            <a:ext cx="662622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tx1"/>
                </a:solidFill>
                <a:latin typeface="Arial" panose="020B0604020202020204" pitchFamily="34" charset="0"/>
                <a:ea typeface="隶书" panose="02010600030101010101" pitchFamily="1" charset="-122"/>
              </a:rPr>
              <a:t>第三节   汽化和液化</a:t>
            </a:r>
            <a:endParaRPr lang="zh-CN" altLang="en-US" sz="5400" b="1">
              <a:solidFill>
                <a:schemeClr val="tx1"/>
              </a:solidFill>
              <a:latin typeface="Arial" panose="020B0604020202020204" pitchFamily="34" charset="0"/>
              <a:ea typeface="隶书" panose="02010600030101010101" pitchFamily="1" charset="-122"/>
            </a:endParaRPr>
          </a:p>
        </p:txBody>
      </p:sp>
      <p:grpSp>
        <p:nvGrpSpPr>
          <p:cNvPr id="7171" name="组合 7170"/>
          <p:cNvGrpSpPr/>
          <p:nvPr/>
        </p:nvGrpSpPr>
        <p:grpSpPr>
          <a:xfrm>
            <a:off x="755650" y="1625600"/>
            <a:ext cx="8305800" cy="3381375"/>
            <a:chOff x="0" y="0"/>
            <a:chExt cx="5232" cy="2130"/>
          </a:xfrm>
        </p:grpSpPr>
        <p:sp>
          <p:nvSpPr>
            <p:cNvPr id="27651" name="文本框 7171"/>
            <p:cNvSpPr txBox="1"/>
            <p:nvPr/>
          </p:nvSpPr>
          <p:spPr>
            <a:xfrm>
              <a:off x="0" y="0"/>
              <a:ext cx="5232" cy="21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spcBef>
                  <a:spcPct val="50000"/>
                </a:spcBef>
              </a:pPr>
              <a:endParaRPr lang="zh-CN" altLang="en-US" sz="5400" b="1" dirty="0">
                <a:latin typeface="方正静蕾简体" charset="-122"/>
                <a:ea typeface="方正静蕾简体" charset="-122"/>
              </a:endParaRPr>
            </a:p>
            <a:p>
              <a:pPr algn="just">
                <a:spcBef>
                  <a:spcPct val="50000"/>
                </a:spcBef>
              </a:pPr>
              <a:r>
                <a:rPr lang="zh-CN" altLang="en-US" sz="5400" b="1" dirty="0">
                  <a:latin typeface="方正静蕾简体" charset="-122"/>
                  <a:ea typeface="方正静蕾简体" charset="-122"/>
                </a:rPr>
                <a:t>汽化：液态     气态        </a:t>
              </a:r>
              <a:endParaRPr lang="zh-CN" altLang="en-US" sz="5400" b="1" dirty="0">
                <a:latin typeface="方正静蕾简体" charset="-122"/>
                <a:ea typeface="方正静蕾简体" charset="-122"/>
              </a:endParaRPr>
            </a:p>
            <a:p>
              <a:pPr algn="just">
                <a:spcBef>
                  <a:spcPct val="50000"/>
                </a:spcBef>
              </a:pPr>
              <a:r>
                <a:rPr lang="zh-CN" altLang="en-US" sz="5400" b="1" dirty="0">
                  <a:latin typeface="方正静蕾简体" charset="-122"/>
                  <a:ea typeface="方正静蕾简体" charset="-122"/>
                </a:rPr>
                <a:t>液化：气态     液态</a:t>
              </a:r>
              <a:endParaRPr lang="zh-CN" altLang="en-US" sz="5400" b="1" dirty="0">
                <a:latin typeface="方正静蕾简体" charset="-122"/>
                <a:ea typeface="方正静蕾简体" charset="-122"/>
              </a:endParaRPr>
            </a:p>
          </p:txBody>
        </p:sp>
        <p:sp>
          <p:nvSpPr>
            <p:cNvPr id="27652" name="右箭头 7172"/>
            <p:cNvSpPr/>
            <p:nvPr/>
          </p:nvSpPr>
          <p:spPr>
            <a:xfrm>
              <a:off x="2313" y="1043"/>
              <a:ext cx="816" cy="91"/>
            </a:xfrm>
            <a:prstGeom prst="rightArrow">
              <a:avLst>
                <a:gd name="adj1" fmla="val 50000"/>
                <a:gd name="adj2" fmla="val 22384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3" name="右箭头 7173"/>
            <p:cNvSpPr/>
            <p:nvPr/>
          </p:nvSpPr>
          <p:spPr>
            <a:xfrm>
              <a:off x="2358" y="1814"/>
              <a:ext cx="816" cy="91"/>
            </a:xfrm>
            <a:prstGeom prst="rightArrow">
              <a:avLst>
                <a:gd name="adj1" fmla="val 50000"/>
                <a:gd name="adj2" fmla="val 22384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1" descr="贝尔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5525" y="34925"/>
            <a:ext cx="4244975" cy="371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文本框 8198"/>
          <p:cNvSpPr txBox="1"/>
          <p:nvPr/>
        </p:nvSpPr>
        <p:spPr>
          <a:xfrm>
            <a:off x="5459413" y="3997325"/>
            <a:ext cx="3243262" cy="228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汽化形式：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蒸发&amp;沸腾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5" name="图片 2" descr="IMG_47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8" y="3052763"/>
            <a:ext cx="5018087" cy="376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18433"/>
          <p:cNvSpPr>
            <a:spLocks noGrp="1"/>
          </p:cNvSpPr>
          <p:nvPr>
            <p:ph type="title"/>
          </p:nvPr>
        </p:nvSpPr>
        <p:spPr>
          <a:xfrm>
            <a:off x="2844800" y="117475"/>
            <a:ext cx="5553075" cy="1143000"/>
          </a:xfrm>
          <a:ln/>
        </p:spPr>
        <p:txBody>
          <a:bodyPr anchor="ctr"/>
          <a:p>
            <a:r>
              <a:rPr lang="zh-CN" altLang="en-US" sz="4400" dirty="0">
                <a:solidFill>
                  <a:srgbClr val="003300"/>
                </a:solidFill>
                <a:ea typeface="仿宋" panose="02010609060101010101" pitchFamily="1" charset="-122"/>
              </a:rPr>
              <a:t>水的沸腾实验</a:t>
            </a:r>
            <a:endParaRPr lang="zh-CN" altLang="en-US" sz="4400" dirty="0">
              <a:solidFill>
                <a:srgbClr val="003300"/>
              </a:solidFill>
              <a:ea typeface="仿宋" panose="02010609060101010101" pitchFamily="1" charset="-122"/>
            </a:endParaRPr>
          </a:p>
        </p:txBody>
      </p:sp>
      <p:pic>
        <p:nvPicPr>
          <p:cNvPr id="18435" name="沸腾2.wmv" descr="沸腾2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03350" y="1274763"/>
            <a:ext cx="6553200" cy="5243512"/>
          </a:xfrm>
          <a:ln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video fullScrn="0"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43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84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17409"/>
          <p:cNvSpPr/>
          <p:nvPr/>
        </p:nvSpPr>
        <p:spPr>
          <a:xfrm>
            <a:off x="2157413" y="263525"/>
            <a:ext cx="5267325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分组实验：探究水的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沸腾</a:t>
            </a:r>
            <a:endParaRPr lang="zh-CN" altLang="en-US" sz="36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0722" name="矩形 17410"/>
          <p:cNvSpPr/>
          <p:nvPr/>
        </p:nvSpPr>
        <p:spPr>
          <a:xfrm>
            <a:off x="857250" y="1844675"/>
            <a:ext cx="3095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chemeClr val="tx1"/>
              </a:solidFill>
              <a:latin typeface="Verdan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30723" name="文本框 17411"/>
          <p:cNvSpPr txBox="1"/>
          <p:nvPr/>
        </p:nvSpPr>
        <p:spPr>
          <a:xfrm>
            <a:off x="587375" y="760413"/>
            <a:ext cx="7969250" cy="56467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365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要求：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3365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用酒精灯给水加热，当水温达到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90℃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时每隔</a:t>
            </a:r>
            <a:r>
              <a:rPr lang="en-US" altLang="zh-CN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0秒记录一次温度。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ts val="3365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2.观察沸腾前和沸腾时，气泡上升过程中的变化。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ts val="3365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3.描点绘制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水沸腾前和沸腾时温度和时间关系的图像。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ts val="3365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4.沸腾后移走酒精灯，沸腾是否继续进行？观察温度计示数及现象？说明？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3365"/>
              </a:lnSpc>
            </a:pPr>
            <a:r>
              <a:rPr lang="en-US" altLang="zh-CN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并分析归纳水沸腾时的特点和条件，做好展示准备。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ts val="3365"/>
              </a:lnSpc>
            </a:pPr>
            <a:r>
              <a:rPr lang="en-US" altLang="zh-CN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将实验过程中的发现和疑问及时记录。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3365"/>
              </a:lnSpc>
            </a:pPr>
            <a:r>
              <a:rPr lang="en-US" altLang="zh-CN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做好分工，</a:t>
            </a:r>
            <a:r>
              <a:rPr lang="en-US" altLang="zh-CN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号计时，</a:t>
            </a:r>
            <a:r>
              <a:rPr lang="en-US" altLang="zh-CN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号记录气泡变化，</a:t>
            </a:r>
            <a:r>
              <a:rPr lang="en-US" altLang="zh-CN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号记录温度变化。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4" name="文本框 17412"/>
          <p:cNvSpPr txBox="1"/>
          <p:nvPr/>
        </p:nvSpPr>
        <p:spPr>
          <a:xfrm>
            <a:off x="4241800" y="5857875"/>
            <a:ext cx="4286250" cy="808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  <a:ea typeface="微软雅黑" panose="020B0503020204020204" pitchFamily="2" charset="-122"/>
              </a:rPr>
              <a:t>注意防止烫伤！</a:t>
            </a:r>
            <a:endParaRPr lang="zh-CN" altLang="en-US" sz="4400" b="1" dirty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21" name="内容占位符 9220"/>
          <p:cNvGraphicFramePr/>
          <p:nvPr>
            <p:ph sz="half" idx="2"/>
          </p:nvPr>
        </p:nvGraphicFramePr>
        <p:xfrm>
          <a:off x="844550" y="2395538"/>
          <a:ext cx="7294563" cy="4216400"/>
        </p:xfrm>
        <a:graphic>
          <a:graphicData uri="http://schemas.openxmlformats.org/drawingml/2006/table">
            <a:tbl>
              <a:tblPr/>
              <a:tblGrid>
                <a:gridCol w="1742440"/>
                <a:gridCol w="748665"/>
                <a:gridCol w="663575"/>
                <a:gridCol w="619760"/>
                <a:gridCol w="643255"/>
                <a:gridCol w="828040"/>
                <a:gridCol w="702945"/>
                <a:gridCol w="701675"/>
                <a:gridCol w="644525"/>
              </a:tblGrid>
              <a:tr h="119189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0066CC"/>
                          </a:solidFill>
                          <a:latin typeface="楷体_GB2312" panose="02010600030101010101" pitchFamily="1" charset="-122"/>
                          <a:ea typeface="楷体_GB2312" panose="02010600030101010101" pitchFamily="1" charset="-122"/>
                        </a:rPr>
                        <a:t>时间</a:t>
                      </a:r>
                      <a:r>
                        <a:rPr lang="en-US" altLang="x-none" b="1" dirty="0">
                          <a:solidFill>
                            <a:srgbClr val="0066CC"/>
                          </a:solidFill>
                          <a:latin typeface="宋体" panose="02010600030101010101" pitchFamily="2" charset="-122"/>
                          <a:ea typeface="楷体_GB2312" panose="02010600030101010101" pitchFamily="1" charset="-122"/>
                        </a:rPr>
                        <a:t>/s</a:t>
                      </a:r>
                      <a:endParaRPr lang="en-US" altLang="x-none" b="1" dirty="0">
                        <a:solidFill>
                          <a:srgbClr val="0066CC"/>
                        </a:solidFill>
                        <a:ea typeface="楷体_GB2312" panose="0201060003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66CC"/>
                          </a:solidFill>
                          <a:ea typeface="Times New Roman" panose="02020603050405020304" pitchFamily="2" charset="0"/>
                        </a:rPr>
                        <a:t>0</a:t>
                      </a:r>
                      <a:endParaRPr lang="en-US" altLang="x-none" sz="2400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66CC"/>
                          </a:solidFill>
                        </a:rPr>
                        <a:t>30</a:t>
                      </a:r>
                      <a:endParaRPr lang="en-US" altLang="x-none" sz="2400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66CC"/>
                          </a:solidFill>
                        </a:rPr>
                        <a:t>60</a:t>
                      </a:r>
                      <a:endParaRPr lang="en-US" altLang="x-none" sz="2400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66CC"/>
                          </a:solidFill>
                        </a:rPr>
                        <a:t>90</a:t>
                      </a:r>
                      <a:endParaRPr lang="en-US" altLang="x-none" sz="2400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66CC"/>
                          </a:solidFill>
                          <a:ea typeface="Times New Roman" panose="02020603050405020304" pitchFamily="2" charset="0"/>
                        </a:rPr>
                        <a:t>120</a:t>
                      </a:r>
                      <a:endParaRPr lang="en-US" altLang="x-none" sz="2400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66CC"/>
                          </a:solidFill>
                          <a:ea typeface="Times New Roman" panose="02020603050405020304" pitchFamily="2" charset="0"/>
                        </a:rPr>
                        <a:t>150</a:t>
                      </a:r>
                      <a:endParaRPr lang="en-US" altLang="x-none" sz="2400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66CC"/>
                          </a:solidFill>
                          <a:ea typeface="Times New Roman" panose="02020603050405020304" pitchFamily="2" charset="0"/>
                        </a:rPr>
                        <a:t>180</a:t>
                      </a:r>
                      <a:endParaRPr lang="en-US" altLang="x-none" sz="2400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66CC"/>
                          </a:solidFill>
                          <a:ea typeface="Times New Roman" panose="02020603050405020304" pitchFamily="2" charset="0"/>
                        </a:rPr>
                        <a:t>…</a:t>
                      </a:r>
                      <a:endParaRPr lang="en-US" altLang="x-none" sz="2400" b="1" dirty="0">
                        <a:solidFill>
                          <a:srgbClr val="0066CC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48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0066CC"/>
                          </a:solidFill>
                          <a:latin typeface="楷体_GB2312" panose="02010600030101010101" pitchFamily="1" charset="-122"/>
                          <a:ea typeface="楷体_GB2312" panose="02010600030101010101" pitchFamily="1" charset="-122"/>
                        </a:rPr>
                        <a:t>温度</a:t>
                      </a:r>
                      <a:r>
                        <a:rPr lang="en-US" altLang="x-none" b="1" dirty="0">
                          <a:solidFill>
                            <a:srgbClr val="0066CC"/>
                          </a:solidFill>
                          <a:latin typeface="宋体" panose="02010600030101010101" pitchFamily="2" charset="-122"/>
                          <a:ea typeface="楷体_GB2312" panose="02010600030101010101" pitchFamily="1" charset="-122"/>
                        </a:rPr>
                        <a:t>/</a:t>
                      </a:r>
                      <a:r>
                        <a:rPr lang="en-US" altLang="x-none" b="1" dirty="0">
                          <a:solidFill>
                            <a:srgbClr val="0066CC"/>
                          </a:solidFill>
                          <a:latin typeface="楷体_GB2312" panose="02010600030101010101" pitchFamily="1" charset="-122"/>
                          <a:ea typeface="楷体_GB2312" panose="02010600030101010101" pitchFamily="1" charset="-122"/>
                        </a:rPr>
                        <a:t>℃</a:t>
                      </a:r>
                      <a:endParaRPr lang="en-US" altLang="x-none" b="1" dirty="0">
                        <a:solidFill>
                          <a:srgbClr val="0066CC"/>
                        </a:solidFill>
                        <a:latin typeface="楷体_GB2312" panose="02010600030101010101" pitchFamily="1" charset="-122"/>
                        <a:ea typeface="楷体_GB2312" panose="0201060003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CC0000"/>
                          </a:solidFill>
                        </a:rPr>
                        <a:t>90</a:t>
                      </a:r>
                      <a:endParaRPr lang="en-US" altLang="x-none" sz="2400" b="1" dirty="0">
                        <a:solidFill>
                          <a:srgbClr val="CC0000"/>
                        </a:solidFill>
                      </a:endParaRPr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Times New Roman" panose="02020603050405020304" pitchFamily="2" charset="0"/>
                        </a:rPr>
                        <a:t> </a:t>
                      </a:r>
                      <a:endParaRPr lang="zh-CN" altLang="en-US" sz="2000" b="1"/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Times New Roman" panose="02020603050405020304" pitchFamily="2" charset="0"/>
                        </a:rPr>
                        <a:t> </a:t>
                      </a:r>
                      <a:endParaRPr lang="zh-CN" altLang="en-US" sz="2000" b="1"/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Times New Roman" panose="02020603050405020304" pitchFamily="2" charset="0"/>
                        </a:rPr>
                        <a:t> </a:t>
                      </a:r>
                      <a:endParaRPr lang="zh-CN" altLang="en-US" sz="2000" b="1"/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Times New Roman" panose="02020603050405020304" pitchFamily="2" charset="0"/>
                        </a:rPr>
                        <a:t> </a:t>
                      </a:r>
                      <a:endParaRPr lang="zh-CN" altLang="en-US" sz="2000" b="1"/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Times New Roman" panose="02020603050405020304" pitchFamily="2" charset="0"/>
                        </a:rPr>
                        <a:t> </a:t>
                      </a:r>
                      <a:endParaRPr lang="zh-CN" altLang="en-US" sz="2000" b="1"/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Times New Roman" panose="02020603050405020304" pitchFamily="2" charset="0"/>
                        </a:rPr>
                        <a:t> </a:t>
                      </a:r>
                      <a:endParaRPr lang="zh-CN" altLang="en-US" sz="2000" b="1"/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>
                          <a:latin typeface="宋体" panose="02010600030101010101" pitchFamily="2" charset="-122"/>
                          <a:ea typeface="Times New Roman" panose="02020603050405020304" pitchFamily="2" charset="0"/>
                        </a:rPr>
                        <a:t> </a:t>
                      </a:r>
                      <a:endParaRPr lang="zh-CN" altLang="en-US" sz="2000" b="1"/>
                    </a:p>
                  </a:txBody>
                  <a:tcPr vert="horz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4580">
                <a:tc row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66CC"/>
                          </a:solidFill>
                          <a:latin typeface="宋体" panose="02010600030101010101" pitchFamily="2" charset="-122"/>
                          <a:ea typeface="楷体_GB2312" panose="02010600030101010101" pitchFamily="1" charset="-122"/>
                        </a:rPr>
                        <a:t>气泡产生</a:t>
                      </a:r>
                      <a:r>
                        <a:rPr lang="zh-CN" altLang="en-US" sz="2400" b="1" dirty="0">
                          <a:solidFill>
                            <a:srgbClr val="0066CC"/>
                          </a:solidFill>
                          <a:ea typeface="楷体_GB2312" panose="02010600030101010101" pitchFamily="1" charset="-122"/>
                        </a:rPr>
                        <a:t>部位，上升时大小变化</a:t>
                      </a:r>
                      <a:endParaRPr lang="zh-CN" altLang="en-US" sz="2400" b="1" dirty="0">
                        <a:solidFill>
                          <a:srgbClr val="0066CC"/>
                        </a:solidFill>
                        <a:ea typeface="楷体_GB2312" panose="02010600030101010101" pitchFamily="1" charset="-122"/>
                      </a:endParaRPr>
                    </a:p>
                  </a:txBody>
                  <a:tcPr vert="horz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0066CC"/>
                          </a:solidFill>
                          <a:latin typeface="宋体" panose="02010600030101010101" pitchFamily="2" charset="-122"/>
                          <a:ea typeface="楷体_GB2312" panose="02010600030101010101" pitchFamily="1" charset="-122"/>
                        </a:rPr>
                        <a:t>沸腾前：</a:t>
                      </a:r>
                      <a:endParaRPr lang="zh-CN" altLang="en-US" b="1">
                        <a:solidFill>
                          <a:srgbClr val="0066CC"/>
                        </a:solidFill>
                        <a:ea typeface="楷体_GB2312" panose="0201060003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19810">
                <a:tc vMerge="1">
                  <a:tcPr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>
                        <a:defRPr sz="1600" kern="1200"/>
                      </a:lvl2pPr>
                      <a:lvl3pPr marL="1143000" lvl="2" indent="-228600" algn="l">
                        <a:buClr>
                          <a:schemeClr val="accent2"/>
                        </a:buClr>
                        <a:defRPr sz="1400" kern="1200"/>
                      </a:lvl3pPr>
                      <a:lvl4pPr marL="1600200" lvl="3" indent="-228600" algn="l">
                        <a:buClr>
                          <a:schemeClr val="hlink"/>
                        </a:buClr>
                        <a:defRPr sz="1200" kern="1200"/>
                      </a:lvl4pPr>
                      <a:lvl5pPr marL="2057400" lvl="4" indent="-228600" algn="l">
                        <a:defRPr sz="16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0066CC"/>
                          </a:solidFill>
                          <a:latin typeface="宋体" panose="02010600030101010101" pitchFamily="2" charset="-122"/>
                          <a:ea typeface="楷体_GB2312" panose="02010600030101010101" pitchFamily="1" charset="-122"/>
                        </a:rPr>
                        <a:t>沸腾时：</a:t>
                      </a:r>
                      <a:endParaRPr lang="zh-CN" altLang="en-US" b="1">
                        <a:solidFill>
                          <a:srgbClr val="0066CC"/>
                        </a:solidFill>
                        <a:ea typeface="楷体_GB2312" panose="02010600030101010101" pitchFamily="1" charset="-122"/>
                      </a:endParaRPr>
                    </a:p>
                  </a:txBody>
                  <a:tcPr vert="horz" anchor="t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258" name="矩形 9257"/>
          <p:cNvSpPr/>
          <p:nvPr/>
        </p:nvSpPr>
        <p:spPr>
          <a:xfrm>
            <a:off x="558800" y="5935663"/>
            <a:ext cx="8893175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>
              <a:lnSpc>
                <a:spcPct val="125000"/>
              </a:lnSpc>
              <a:buClr>
                <a:schemeClr val="accent1"/>
              </a:buClr>
              <a:buFont typeface="Wingdings" panose="05000000000000000000" pitchFamily="2" charset="2"/>
              <a:buNone/>
            </a:pPr>
            <a:b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0030101010101" pitchFamily="1" charset="-122"/>
              </a:rPr>
            </a:b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楷体_GB2312" panose="02010600030101010101" pitchFamily="1" charset="-122"/>
            </a:endParaRPr>
          </a:p>
        </p:txBody>
      </p:sp>
      <p:sp>
        <p:nvSpPr>
          <p:cNvPr id="31783" name="文本框 1"/>
          <p:cNvSpPr txBox="1"/>
          <p:nvPr/>
        </p:nvSpPr>
        <p:spPr>
          <a:xfrm>
            <a:off x="955675" y="277813"/>
            <a:ext cx="7575550" cy="2163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展示内容：</a:t>
            </a:r>
            <a:endParaRPr lang="zh-CN" altLang="en-US" sz="40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r>
              <a:rPr lang="en-US" altLang="zh-CN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实验全过程的数据变化和现象。</a:t>
            </a:r>
            <a:endParaRPr lang="zh-CN" altLang="en-US" sz="32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2.通过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分析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说明什么条件下液体会沸腾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2" charset="-122"/>
              </a:rPr>
              <a:t>？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沸腾有什么特点？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5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11265"/>
          <p:cNvSpPr>
            <a:spLocks noGrp="1"/>
          </p:cNvSpPr>
          <p:nvPr/>
        </p:nvSpPr>
        <p:spPr>
          <a:xfrm>
            <a:off x="609600" y="1120775"/>
            <a:ext cx="3673475" cy="6921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algn="r"/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rPr>
              <a:t>总结实验：</a:t>
            </a:r>
            <a:endParaRPr lang="zh-CN" altLang="en-US" sz="4800" b="1" dirty="0">
              <a:solidFill>
                <a:schemeClr val="tx1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1114425" y="2057400"/>
            <a:ext cx="9178925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1、沸腾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1117600" y="2922588"/>
            <a:ext cx="6769100" cy="2773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沸腾是只在一定温度下，在液体表面和内部同时发生的剧烈的汽化现象。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/>
      <p:bldP spid="11268" grpId="0" bldLvl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礼物丝带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秋天的湖畔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1075</Words>
  <Application>WPS 演示</Application>
  <PresentationFormat>在屏幕上显示</PresentationFormat>
  <Paragraphs>266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73" baseType="lpstr">
      <vt:lpstr>Arial</vt:lpstr>
      <vt:lpstr>宋体</vt:lpstr>
      <vt:lpstr>Wingdings</vt:lpstr>
      <vt:lpstr>Times New Roman</vt:lpstr>
      <vt:lpstr>楷体_GB2312</vt:lpstr>
      <vt:lpstr>华文琥珀</vt:lpstr>
      <vt:lpstr>Comic Sans MS</vt:lpstr>
      <vt:lpstr>黑体</vt:lpstr>
      <vt:lpstr>Calibri</vt:lpstr>
      <vt:lpstr>微软雅黑</vt:lpstr>
      <vt:lpstr>BatangChe</vt:lpstr>
      <vt:lpstr>Malgun Gothic</vt:lpstr>
      <vt:lpstr>Garamond</vt:lpstr>
      <vt:lpstr>Tahoma</vt:lpstr>
      <vt:lpstr>隶书</vt:lpstr>
      <vt:lpstr>Verdana</vt:lpstr>
      <vt:lpstr>华文行楷</vt:lpstr>
      <vt:lpstr>华文新魏</vt:lpstr>
      <vt:lpstr>华文中宋</vt:lpstr>
      <vt:lpstr>幼圆</vt:lpstr>
      <vt:lpstr>华文彩云</vt:lpstr>
      <vt:lpstr>仿宋</vt:lpstr>
      <vt:lpstr>楷体</vt:lpstr>
      <vt:lpstr>方正超粗黑简体</vt:lpstr>
      <vt:lpstr>Haettenschweiler</vt:lpstr>
      <vt:lpstr>Mistral</vt:lpstr>
      <vt:lpstr>Arial Unicode MS</vt:lpstr>
      <vt:lpstr>MS PGothic</vt:lpstr>
      <vt:lpstr>Rockwell</vt:lpstr>
      <vt:lpstr>方正粗宋简体</vt:lpstr>
      <vt:lpstr>Arial Black</vt:lpstr>
      <vt:lpstr>华文细黑</vt:lpstr>
      <vt:lpstr>MS UI Gothic</vt:lpstr>
      <vt:lpstr>华文楷体</vt:lpstr>
      <vt:lpstr>方正静蕾简体</vt:lpstr>
      <vt:lpstr>Segoe Print</vt:lpstr>
      <vt:lpstr>Microsoft Sans Serif</vt:lpstr>
      <vt:lpstr>方正姚体</vt:lpstr>
      <vt:lpstr>仿宋_GB2312</vt:lpstr>
      <vt:lpstr>新宋体</vt:lpstr>
      <vt:lpstr>腾祥倩女简</vt:lpstr>
      <vt:lpstr>腾祥伯当行楷简</vt:lpstr>
      <vt:lpstr>汉仪粗宋简</vt:lpstr>
      <vt:lpstr>腾祥铁山硬隶简</vt:lpstr>
      <vt:lpstr>腾祥铁山楷书简</vt:lpstr>
      <vt:lpstr>腾祥孔淼石头简</vt:lpstr>
      <vt:lpstr>楷体_GB2312</vt:lpstr>
      <vt:lpstr>隶书</vt:lpstr>
      <vt:lpstr>Arial Unicode MS</vt:lpstr>
      <vt:lpstr>默认设计模板</vt:lpstr>
      <vt:lpstr>礼物丝带</vt:lpstr>
      <vt:lpstr>Edge</vt:lpstr>
      <vt:lpstr>秋天的湖畔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第三节        汽化和液化</dc:title>
  <dc:creator/>
  <cp:lastModifiedBy>Administrator</cp:lastModifiedBy>
  <cp:revision>39</cp:revision>
  <dcterms:created xsi:type="dcterms:W3CDTF">2012-10-16T14:10:38Z</dcterms:created>
  <dcterms:modified xsi:type="dcterms:W3CDTF">2018-06-18T01:40:08Z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